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7" r:id="rId4"/>
    <p:sldId id="270" r:id="rId5"/>
    <p:sldId id="271" r:id="rId6"/>
    <p:sldId id="262" r:id="rId7"/>
    <p:sldId id="272" r:id="rId8"/>
    <p:sldId id="274" r:id="rId9"/>
    <p:sldId id="273" r:id="rId10"/>
    <p:sldId id="275" r:id="rId11"/>
    <p:sldId id="276" r:id="rId12"/>
    <p:sldId id="264" r:id="rId13"/>
    <p:sldId id="265" r:id="rId14"/>
    <p:sldId id="266" r:id="rId15"/>
    <p:sldId id="267" r:id="rId16"/>
    <p:sldId id="269" r:id="rId17"/>
    <p:sldId id="268" r:id="rId18"/>
    <p:sldId id="277" r:id="rId19"/>
    <p:sldId id="278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61" r:id="rId2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50" autoAdjust="0"/>
  </p:normalViewPr>
  <p:slideViewPr>
    <p:cSldViewPr>
      <p:cViewPr>
        <p:scale>
          <a:sx n="70" d="100"/>
          <a:sy n="70" d="100"/>
        </p:scale>
        <p:origin x="-136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Linguagem_de_programa%C3%A7%C3%A3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9000"/>
                    </a14:imgEffect>
                    <a14:imgEffect>
                      <a14:brightnessContrast bright="-37000"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"/>
            <a:ext cx="9144000" cy="685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700809"/>
            <a:ext cx="9144000" cy="2592287"/>
          </a:xfrm>
          <a:solidFill>
            <a:schemeClr val="bg1">
              <a:alpha val="37000"/>
            </a:schemeClr>
          </a:solidFill>
        </p:spPr>
        <p:txBody>
          <a:bodyPr>
            <a:noAutofit/>
          </a:bodyPr>
          <a:lstStyle/>
          <a:p>
            <a:r>
              <a:rPr lang="pt-BR" sz="6000" b="1" dirty="0"/>
              <a:t>Introdução ao </a:t>
            </a:r>
            <a:r>
              <a:rPr lang="pt-BR" sz="6000" b="1" dirty="0" smtClean="0"/>
              <a:t>Ambiente </a:t>
            </a:r>
            <a:r>
              <a:rPr lang="pt-BR" sz="6000" b="1" dirty="0"/>
              <a:t>E</a:t>
            </a:r>
            <a:r>
              <a:rPr lang="pt-BR" sz="6000" b="1" dirty="0" smtClean="0"/>
              <a:t>statístico </a:t>
            </a:r>
            <a:r>
              <a:rPr lang="pt-BR" sz="6000" b="1" dirty="0"/>
              <a:t>R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4293096"/>
            <a:ext cx="9144000" cy="1152128"/>
          </a:xfrm>
          <a:solidFill>
            <a:schemeClr val="bg1">
              <a:alpha val="36000"/>
            </a:schemeClr>
          </a:solidFill>
        </p:spPr>
        <p:txBody>
          <a:bodyPr>
            <a:normAutofit lnSpcReduction="10000"/>
          </a:bodyPr>
          <a:lstStyle/>
          <a:p>
            <a:pPr algn="l"/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Eduardo </a:t>
            </a:r>
            <a:r>
              <a:rPr lang="pt-B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Q Marques</a:t>
            </a:r>
          </a:p>
          <a:p>
            <a:pPr algn="l"/>
            <a:r>
              <a:rPr lang="pt-B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Jairo 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Matos da Rocha</a:t>
            </a: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02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Uma breve história do R</a:t>
            </a:r>
            <a:endParaRPr lang="pt-BR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452563"/>
            <a:ext cx="86391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de cantos arredondados 3"/>
          <p:cNvSpPr/>
          <p:nvPr/>
        </p:nvSpPr>
        <p:spPr>
          <a:xfrm>
            <a:off x="7380312" y="2636912"/>
            <a:ext cx="1584176" cy="23042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32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Uma breve história do R</a:t>
            </a:r>
            <a:endParaRPr lang="pt-BR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2" y="2060848"/>
            <a:ext cx="9019942" cy="354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47664" y="1301859"/>
            <a:ext cx="20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Structure and Interpretation of Computer </a:t>
            </a:r>
            <a:r>
              <a:rPr lang="en-US" sz="1600" b="1" dirty="0" smtClean="0">
                <a:solidFill>
                  <a:srgbClr val="7030A0"/>
                </a:solidFill>
              </a:rPr>
              <a:t>Programs</a:t>
            </a:r>
            <a:endParaRPr lang="en-US" sz="1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93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Uma breve história do R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71600" y="5373216"/>
            <a:ext cx="1800200" cy="67667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800" b="1" dirty="0"/>
              <a:t>Ross </a:t>
            </a:r>
            <a:r>
              <a:rPr lang="pt-BR" sz="2800" b="1" dirty="0" err="1" smtClean="0"/>
              <a:t>Ihaka</a:t>
            </a:r>
            <a:endParaRPr lang="pt-BR" sz="2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413349"/>
            <a:ext cx="2023763" cy="202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68604"/>
            <a:ext cx="3240360" cy="3893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8"/>
          <a:stretch/>
        </p:blipFill>
        <p:spPr bwMode="auto">
          <a:xfrm>
            <a:off x="5839916" y="1368604"/>
            <a:ext cx="2980556" cy="3886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868144" y="5373216"/>
            <a:ext cx="3052564" cy="676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800" b="1" dirty="0" smtClean="0"/>
              <a:t>Robert Gentleman</a:t>
            </a:r>
            <a:endParaRPr lang="pt-BR" sz="2800" b="1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" t="4451" r="50000" b="8474"/>
          <a:stretch/>
        </p:blipFill>
        <p:spPr bwMode="auto">
          <a:xfrm>
            <a:off x="3563888" y="4797152"/>
            <a:ext cx="2213677" cy="175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42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22"/>
          <a:stretch/>
        </p:blipFill>
        <p:spPr bwMode="auto">
          <a:xfrm>
            <a:off x="741997" y="4365104"/>
            <a:ext cx="2428623" cy="214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o explicativo em forma de nuvem 4"/>
          <p:cNvSpPr/>
          <p:nvPr/>
        </p:nvSpPr>
        <p:spPr>
          <a:xfrm>
            <a:off x="1691680" y="2636912"/>
            <a:ext cx="3312368" cy="1912322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Uma breve história do R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4906888" cy="604664"/>
          </a:xfrm>
        </p:spPr>
        <p:txBody>
          <a:bodyPr>
            <a:noAutofit/>
          </a:bodyPr>
          <a:lstStyle/>
          <a:p>
            <a:pPr algn="just"/>
            <a:r>
              <a:rPr lang="pt-BR" sz="2800" dirty="0" smtClean="0"/>
              <a:t>Melhor </a:t>
            </a:r>
            <a:r>
              <a:rPr lang="pt-BR" sz="2800" dirty="0"/>
              <a:t>ambiente de software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67544" y="2204864"/>
            <a:ext cx="4906888" cy="604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dirty="0" err="1" smtClean="0"/>
              <a:t>Ihaka</a:t>
            </a:r>
            <a:r>
              <a:rPr lang="pt-BR" sz="2800" dirty="0" smtClean="0"/>
              <a:t> e o </a:t>
            </a:r>
            <a:r>
              <a:rPr lang="pt-BR" sz="2800" dirty="0" err="1" smtClean="0"/>
              <a:t>Scheme</a:t>
            </a:r>
            <a:endParaRPr lang="pt-BR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2" t="15387" r="14714" b="15656"/>
          <a:stretch/>
        </p:blipFill>
        <p:spPr bwMode="auto">
          <a:xfrm>
            <a:off x="2119091" y="3045965"/>
            <a:ext cx="1166873" cy="109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204864"/>
            <a:ext cx="3748716" cy="2814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5006388" y="5416624"/>
            <a:ext cx="3962400" cy="604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dirty="0" smtClean="0"/>
              <a:t>Ambiente programável</a:t>
            </a:r>
            <a:endParaRPr lang="pt-BR" sz="2800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3059832" y="2492896"/>
            <a:ext cx="1442232" cy="1638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9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pt-BR" sz="12000" b="1" dirty="0" smtClean="0">
                <a:solidFill>
                  <a:srgbClr val="0070C0"/>
                </a:solidFill>
              </a:rPr>
              <a:t>S</a:t>
            </a:r>
            <a:endParaRPr lang="pt-BR" sz="1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16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740" y="1564600"/>
            <a:ext cx="2431728" cy="184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52936"/>
            <a:ext cx="3312368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o explicativo retangular com cantos arredondados 5"/>
          <p:cNvSpPr/>
          <p:nvPr/>
        </p:nvSpPr>
        <p:spPr>
          <a:xfrm>
            <a:off x="3310884" y="3284984"/>
            <a:ext cx="2223976" cy="864096"/>
          </a:xfrm>
          <a:prstGeom prst="wedgeRoundRectCallout">
            <a:avLst>
              <a:gd name="adj1" fmla="val -69012"/>
              <a:gd name="adj2" fmla="val 117305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Uma breve história do R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4906888" cy="604664"/>
          </a:xfrm>
        </p:spPr>
        <p:txBody>
          <a:bodyPr>
            <a:noAutofit/>
          </a:bodyPr>
          <a:lstStyle/>
          <a:p>
            <a:pPr algn="just"/>
            <a:r>
              <a:rPr lang="pt-BR" sz="2800" dirty="0"/>
              <a:t>3 de Agosto de </a:t>
            </a:r>
            <a:r>
              <a:rPr lang="pt-BR" sz="2800" b="1" dirty="0"/>
              <a:t>1993</a:t>
            </a:r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3369858" y="3496727"/>
            <a:ext cx="2376264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800" b="1" dirty="0" err="1" smtClean="0"/>
              <a:t>Make</a:t>
            </a:r>
            <a:r>
              <a:rPr lang="pt-BR" sz="2800" b="1" dirty="0" smtClean="0"/>
              <a:t> it </a:t>
            </a:r>
            <a:r>
              <a:rPr lang="pt-BR" sz="2800" b="1" dirty="0" err="1" smtClean="0">
                <a:solidFill>
                  <a:srgbClr val="FF0000"/>
                </a:solidFill>
              </a:rPr>
              <a:t>free</a:t>
            </a:r>
            <a:r>
              <a:rPr lang="pt-BR" sz="2800" b="1" dirty="0" smtClean="0">
                <a:solidFill>
                  <a:srgbClr val="FF0000"/>
                </a:solidFill>
              </a:rPr>
              <a:t>!</a:t>
            </a:r>
            <a:endParaRPr lang="pt-BR" sz="2800" b="1" dirty="0">
              <a:solidFill>
                <a:srgbClr val="FF0000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899592" y="6136704"/>
            <a:ext cx="2592288" cy="676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800" b="1" dirty="0"/>
              <a:t>Martin </a:t>
            </a:r>
            <a:r>
              <a:rPr lang="pt-BR" sz="2800" b="1" dirty="0" err="1"/>
              <a:t>Mächler</a:t>
            </a:r>
            <a:endParaRPr lang="pt-BR" sz="2800" b="1" dirty="0"/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467544" y="2184648"/>
            <a:ext cx="4906888" cy="604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dirty="0" smtClean="0"/>
              <a:t>Lista de e-mails</a:t>
            </a:r>
            <a:endParaRPr lang="pt-BR" sz="2800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774629"/>
            <a:ext cx="370522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Espaço Reservado para Conteúdo 2"/>
          <p:cNvSpPr txBox="1">
            <a:spLocks/>
          </p:cNvSpPr>
          <p:nvPr/>
        </p:nvSpPr>
        <p:spPr>
          <a:xfrm rot="5400000">
            <a:off x="5867560" y="1229059"/>
            <a:ext cx="2265138" cy="2920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5000" dirty="0" smtClean="0">
                <a:solidFill>
                  <a:srgbClr val="FF0000"/>
                </a:solidFill>
              </a:rPr>
              <a:t>X</a:t>
            </a:r>
            <a:endParaRPr lang="pt-BR" sz="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6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4" grpId="0"/>
      <p:bldP spid="16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56792"/>
            <a:ext cx="2700536" cy="2700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Uma breve história do R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2060848"/>
            <a:ext cx="4906888" cy="604664"/>
          </a:xfrm>
        </p:spPr>
        <p:txBody>
          <a:bodyPr>
            <a:noAutofit/>
          </a:bodyPr>
          <a:lstStyle/>
          <a:p>
            <a:pPr algn="just"/>
            <a:r>
              <a:rPr lang="pt-BR" sz="2800" dirty="0"/>
              <a:t>J</a:t>
            </a:r>
            <a:r>
              <a:rPr lang="pt-BR" sz="2800" dirty="0" smtClean="0"/>
              <a:t>unho </a:t>
            </a:r>
            <a:r>
              <a:rPr lang="pt-BR" sz="2800" dirty="0"/>
              <a:t>de </a:t>
            </a:r>
            <a:r>
              <a:rPr lang="pt-BR" sz="2800" b="1" dirty="0"/>
              <a:t>1995</a:t>
            </a: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467544" y="2780928"/>
            <a:ext cx="3960440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dirty="0" smtClean="0"/>
              <a:t>Termos da </a:t>
            </a:r>
            <a:r>
              <a:rPr lang="pt-BR" sz="2800" dirty="0"/>
              <a:t>licença geral promovida </a:t>
            </a:r>
            <a:r>
              <a:rPr lang="pt-BR" sz="2800" dirty="0" smtClean="0"/>
              <a:t>pela:</a:t>
            </a:r>
            <a:endParaRPr lang="pt-BR" sz="2800" dirty="0"/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467544" y="4149080"/>
            <a:ext cx="6851104" cy="2260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b="1" dirty="0" smtClean="0"/>
              <a:t>1996</a:t>
            </a:r>
            <a:r>
              <a:rPr lang="pt-BR" sz="2800" dirty="0" smtClean="0"/>
              <a:t> </a:t>
            </a:r>
            <a:r>
              <a:rPr lang="pt-BR" sz="2800" dirty="0"/>
              <a:t>lista </a:t>
            </a:r>
            <a:r>
              <a:rPr lang="pt-BR" sz="2800" i="1" dirty="0"/>
              <a:t>r-</a:t>
            </a:r>
            <a:r>
              <a:rPr lang="pt-BR" sz="2800" i="1" dirty="0" err="1"/>
              <a:t>testers</a:t>
            </a:r>
            <a:r>
              <a:rPr lang="pt-BR" sz="2800" dirty="0"/>
              <a:t> foi </a:t>
            </a:r>
            <a:r>
              <a:rPr lang="pt-BR" sz="2800" dirty="0" smtClean="0"/>
              <a:t>criada</a:t>
            </a:r>
          </a:p>
          <a:p>
            <a:pPr algn="just"/>
            <a:r>
              <a:rPr lang="pt-BR" sz="2800" dirty="0" smtClean="0">
                <a:solidFill>
                  <a:srgbClr val="FF0000"/>
                </a:solidFill>
              </a:rPr>
              <a:t>Muitas mudanças requeridas</a:t>
            </a:r>
            <a:endParaRPr lang="pt-BR" sz="2800" dirty="0" smtClean="0"/>
          </a:p>
          <a:p>
            <a:pPr algn="just"/>
            <a:r>
              <a:rPr lang="pt-BR" sz="2800" b="1" dirty="0" smtClean="0"/>
              <a:t>1997 </a:t>
            </a:r>
            <a:r>
              <a:rPr lang="pt-BR" sz="2800" dirty="0" smtClean="0"/>
              <a:t>estabelecido grupo principal</a:t>
            </a:r>
          </a:p>
          <a:p>
            <a:pPr algn="just"/>
            <a:r>
              <a:rPr lang="pt-BR" sz="2800" dirty="0">
                <a:solidFill>
                  <a:srgbClr val="FF0000"/>
                </a:solidFill>
              </a:rPr>
              <a:t>Código fonte</a:t>
            </a:r>
            <a:endParaRPr lang="pt-BR" sz="2800" dirty="0"/>
          </a:p>
          <a:p>
            <a:pPr algn="just"/>
            <a:endParaRPr lang="pt-BR" sz="2800" dirty="0" smtClean="0"/>
          </a:p>
        </p:txBody>
      </p:sp>
    </p:spTree>
    <p:extLst>
      <p:ext uri="{BB962C8B-B14F-4D97-AF65-F5344CB8AC3E}">
        <p14:creationId xmlns:p14="http://schemas.microsoft.com/office/powerpoint/2010/main" val="223858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060848"/>
            <a:ext cx="2431728" cy="184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Uma breve história do R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2060848"/>
            <a:ext cx="5184576" cy="3456384"/>
          </a:xfrm>
        </p:spPr>
        <p:txBody>
          <a:bodyPr>
            <a:noAutofit/>
          </a:bodyPr>
          <a:lstStyle/>
          <a:p>
            <a:pPr algn="just"/>
            <a:r>
              <a:rPr lang="pt-BR" sz="2800" dirty="0"/>
              <a:t>Em 29 de Fevereiro de 2000, o software foi considerado com funcionalidades e estável o suficiente para a versão 1.0.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68110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19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4" r="26121" b="392"/>
          <a:stretch/>
        </p:blipFill>
        <p:spPr bwMode="auto">
          <a:xfrm>
            <a:off x="0" y="-99392"/>
            <a:ext cx="9144000" cy="695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988840"/>
            <a:ext cx="8229600" cy="1944216"/>
          </a:xfrm>
          <a:solidFill>
            <a:schemeClr val="tx1">
              <a:alpha val="81000"/>
            </a:schemeClr>
          </a:solidFill>
        </p:spPr>
        <p:txBody>
          <a:bodyPr>
            <a:normAutofit/>
          </a:bodyPr>
          <a:lstStyle/>
          <a:p>
            <a:r>
              <a:rPr lang="pt-BR" sz="6600" b="1" dirty="0">
                <a:solidFill>
                  <a:schemeClr val="bg1"/>
                </a:solidFill>
              </a:rPr>
              <a:t>Elementos do R</a:t>
            </a:r>
          </a:p>
        </p:txBody>
      </p:sp>
    </p:spTree>
    <p:extLst>
      <p:ext uri="{BB962C8B-B14F-4D97-AF65-F5344CB8AC3E}">
        <p14:creationId xmlns:p14="http://schemas.microsoft.com/office/powerpoint/2010/main" val="178660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5312CFA-BC8F-483D-98D6-83679058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Função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BEF8F6D9-7588-48E7-9FAC-79216666F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838" t="38253" r="17525" b="40950"/>
          <a:stretch/>
        </p:blipFill>
        <p:spPr>
          <a:xfrm>
            <a:off x="875484" y="1456800"/>
            <a:ext cx="7224908" cy="25147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372B2EFC-97FB-47A4-B30E-AD8589625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62" t="27584" r="30313" b="50000"/>
          <a:stretch/>
        </p:blipFill>
        <p:spPr>
          <a:xfrm>
            <a:off x="4329439" y="4077072"/>
            <a:ext cx="3986977" cy="2664296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71600" y="4941168"/>
            <a:ext cx="3312368" cy="604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dirty="0" smtClean="0"/>
              <a:t>Exemplo de função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90403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b="1" dirty="0" smtClean="0"/>
              <a:t>Professores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99592" y="3933056"/>
            <a:ext cx="3754760" cy="280831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800" b="1" dirty="0" err="1" smtClean="0"/>
              <a:t>Msc</a:t>
            </a:r>
            <a:r>
              <a:rPr lang="pt-BR" sz="1800" b="1" dirty="0" smtClean="0"/>
              <a:t>. Eduardo Q Marques</a:t>
            </a:r>
          </a:p>
          <a:p>
            <a:pPr marL="0" indent="0" algn="just">
              <a:buNone/>
            </a:pPr>
            <a:r>
              <a:rPr lang="pt-BR" sz="1800" dirty="0" smtClean="0"/>
              <a:t>Biólogo (UNEMAT)</a:t>
            </a:r>
          </a:p>
          <a:p>
            <a:pPr marL="0" indent="0" algn="just">
              <a:buNone/>
            </a:pPr>
            <a:r>
              <a:rPr lang="pt-BR" sz="1800" dirty="0" smtClean="0"/>
              <a:t>Mestre em Eco e Cons.</a:t>
            </a:r>
          </a:p>
          <a:p>
            <a:pPr marL="0" indent="0" algn="just">
              <a:buNone/>
            </a:pPr>
            <a:r>
              <a:rPr lang="pt-BR" sz="1800" dirty="0" smtClean="0"/>
              <a:t>Doutorando em Eco e Cons.</a:t>
            </a:r>
          </a:p>
          <a:p>
            <a:pPr algn="just"/>
            <a:endParaRPr lang="pt-BR" sz="2800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5004048" y="3933056"/>
            <a:ext cx="338437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pt-BR" sz="1800" b="1" dirty="0" smtClean="0"/>
              <a:t>Jairo Matos da Rocha</a:t>
            </a:r>
          </a:p>
          <a:p>
            <a:pPr marL="0" indent="0" algn="just">
              <a:buNone/>
            </a:pPr>
            <a:r>
              <a:rPr lang="pt-BR" sz="1800" dirty="0" smtClean="0"/>
              <a:t>Tecnólogo </a:t>
            </a:r>
            <a:r>
              <a:rPr lang="pt-BR" sz="1800" dirty="0"/>
              <a:t>em sistemas para internet pela </a:t>
            </a:r>
            <a:r>
              <a:rPr lang="pt-BR" sz="1800" dirty="0" smtClean="0"/>
              <a:t>(IFMT/UAB)</a:t>
            </a:r>
          </a:p>
          <a:p>
            <a:pPr marL="0" indent="0" algn="just">
              <a:buNone/>
            </a:pPr>
            <a:r>
              <a:rPr lang="pt-BR" sz="1800" dirty="0" smtClean="0"/>
              <a:t>Pós-graduado </a:t>
            </a:r>
            <a:r>
              <a:rPr lang="pt-BR" sz="1800" dirty="0"/>
              <a:t>em redes de computação </a:t>
            </a:r>
            <a:r>
              <a:rPr lang="pt-BR" sz="1800" dirty="0" smtClean="0"/>
              <a:t>distribuída</a:t>
            </a:r>
          </a:p>
          <a:p>
            <a:pPr algn="just"/>
            <a:endParaRPr lang="pt-BR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2" t="17073" r="20703" b="22297"/>
          <a:stretch/>
        </p:blipFill>
        <p:spPr bwMode="auto">
          <a:xfrm>
            <a:off x="5148064" y="1069777"/>
            <a:ext cx="2880320" cy="286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" t="4451" r="50000" b="8474"/>
          <a:stretch/>
        </p:blipFill>
        <p:spPr bwMode="auto">
          <a:xfrm>
            <a:off x="5260627" y="5483805"/>
            <a:ext cx="670202" cy="53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" t="4451" r="50000" b="8474"/>
          <a:stretch/>
        </p:blipFill>
        <p:spPr bwMode="auto">
          <a:xfrm>
            <a:off x="981944" y="5461231"/>
            <a:ext cx="670202" cy="53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040" y="5405824"/>
            <a:ext cx="64807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633" y="5461231"/>
            <a:ext cx="64807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49" y="5517232"/>
            <a:ext cx="448443" cy="448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941" y="5554032"/>
            <a:ext cx="448443" cy="448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5" y="6201528"/>
            <a:ext cx="1111573" cy="58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705" y="6048888"/>
            <a:ext cx="783531" cy="783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39"/>
          <a:stretch/>
        </p:blipFill>
        <p:spPr bwMode="auto">
          <a:xfrm>
            <a:off x="981945" y="1043792"/>
            <a:ext cx="2880320" cy="288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65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68085F6-A1D4-4142-9529-4B567531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Script segundo o Google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F312FB90-264C-4AAC-A1F5-4ABB10D2A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25" t="17975" r="63125" b="34105"/>
          <a:stretch/>
        </p:blipFill>
        <p:spPr>
          <a:xfrm>
            <a:off x="355532" y="1556792"/>
            <a:ext cx="8432936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FE8568B-E6A3-44C5-B244-B87706234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Script do Bolo de Cenoura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BCE98250-C93C-421C-8021-C4DA3BC5D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01" t="36948" r="62250" b="20794"/>
          <a:stretch/>
        </p:blipFill>
        <p:spPr>
          <a:xfrm>
            <a:off x="268201" y="1631231"/>
            <a:ext cx="8607598" cy="359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6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BC8C7E5-7911-4310-9EBD-502B4943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Script do Bolo de Cenoura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F62C656C-EBA6-41B2-965E-9BEB29259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01" t="28623" r="62250" b="12807"/>
          <a:stretch/>
        </p:blipFill>
        <p:spPr>
          <a:xfrm>
            <a:off x="457200" y="1417637"/>
            <a:ext cx="8579296" cy="496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3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1B86047-591E-4F5A-9738-243A4F3DE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Pacotes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="" xmlns:a16="http://schemas.microsoft.com/office/drawing/2014/main" id="{BACEE232-6880-4EF0-9654-CE8EDAB78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47" y="980728"/>
            <a:ext cx="5764906" cy="5764906"/>
          </a:xfrm>
        </p:spPr>
      </p:pic>
    </p:spTree>
    <p:extLst>
      <p:ext uri="{BB962C8B-B14F-4D97-AF65-F5344CB8AC3E}">
        <p14:creationId xmlns:p14="http://schemas.microsoft.com/office/powerpoint/2010/main" val="11781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3E27AE8-037C-4C44-96CF-9D0EEAEC2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Help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="" xmlns:a16="http://schemas.microsoft.com/office/drawing/2014/main" id="{913DE703-D108-4B89-B587-A9D79EBB2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70228"/>
            <a:ext cx="8229600" cy="43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7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EBFDFAA-F04A-4C71-A46D-57B3189B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Data frames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7119FF06-7CFF-451A-9B2C-9147B5C3F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51" t="33948" r="64000" b="36768"/>
          <a:stretch/>
        </p:blipFill>
        <p:spPr>
          <a:xfrm>
            <a:off x="376055" y="2071488"/>
            <a:ext cx="8391890" cy="271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9B6EA17-DF62-43CD-8553-0770C08D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Data frames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20993295-5897-4BA0-BF54-713FE3896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77194"/>
            <a:ext cx="82296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2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/>
              <a:t>Primeiros passos no </a:t>
            </a:r>
            <a:r>
              <a:rPr lang="pt-BR" sz="3200" dirty="0" smtClean="0"/>
              <a:t>R...</a:t>
            </a:r>
            <a:endParaRPr lang="pt-BR" sz="3200" b="1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67544" y="29340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 smtClean="0"/>
              <a:t>Mãos a massa!!!</a:t>
            </a:r>
            <a:endParaRPr lang="pt-BR" sz="6000" b="1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391072" y="1637928"/>
            <a:ext cx="38371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dirty="0" smtClean="0"/>
              <a:t>Abrir o script do curso e explorar </a:t>
            </a:r>
            <a:r>
              <a:rPr lang="pt-BR" sz="3200" b="1" dirty="0" err="1" smtClean="0"/>
              <a:t>RStudio</a:t>
            </a:r>
            <a:endParaRPr lang="pt-BR" sz="3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48" y="4046686"/>
            <a:ext cx="3462191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00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924944"/>
            <a:ext cx="3316236" cy="393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que é o </a:t>
            </a:r>
            <a:r>
              <a:rPr lang="pt-BR" b="1" dirty="0" smtClean="0"/>
              <a:t>R?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pt-BR" sz="2800" b="1" dirty="0"/>
              <a:t>R</a:t>
            </a:r>
            <a:r>
              <a:rPr lang="pt-BR" sz="2800" dirty="0"/>
              <a:t> é um </a:t>
            </a:r>
            <a:r>
              <a:rPr lang="pt-BR" sz="2800" b="1" u="sng" dirty="0">
                <a:solidFill>
                  <a:srgbClr val="FF0000"/>
                </a:solidFill>
              </a:rPr>
              <a:t>ambiente computacional </a:t>
            </a:r>
            <a:r>
              <a:rPr lang="pt-BR" sz="2800" dirty="0"/>
              <a:t>e uma </a:t>
            </a:r>
            <a:r>
              <a:rPr lang="pt-BR" sz="2800" b="1" u="sng" dirty="0">
                <a:solidFill>
                  <a:srgbClr val="FF0000"/>
                </a:solidFill>
                <a:hlinkClick r:id="rId3" tooltip="Linguagem de programação"/>
              </a:rPr>
              <a:t>linguagem de programação</a:t>
            </a:r>
            <a:r>
              <a:rPr lang="pt-BR" sz="2800" dirty="0"/>
              <a:t> que vem progressivamente se especializando em manipulação, análise e visualização gráfica de dados</a:t>
            </a:r>
            <a:r>
              <a:rPr lang="pt-BR" sz="2800" dirty="0" smtClean="0"/>
              <a:t>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64268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que é o </a:t>
            </a:r>
            <a:r>
              <a:rPr lang="pt-BR" b="1" dirty="0" smtClean="0"/>
              <a:t>R?</a:t>
            </a:r>
            <a:endParaRPr lang="pt-BR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" t="19167" r="7952" b="3405"/>
          <a:stretch/>
        </p:blipFill>
        <p:spPr bwMode="auto">
          <a:xfrm>
            <a:off x="467544" y="1484784"/>
            <a:ext cx="8389321" cy="427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226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que é o </a:t>
            </a:r>
            <a:r>
              <a:rPr lang="pt-BR" b="1" dirty="0" smtClean="0"/>
              <a:t>R?</a:t>
            </a:r>
            <a:endParaRPr lang="pt-BR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22512"/>
            <a:ext cx="392254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651" y="4130769"/>
            <a:ext cx="1747263" cy="235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331" y="1190415"/>
            <a:ext cx="1885706" cy="2464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4727016"/>
            <a:ext cx="3972723" cy="1814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431138"/>
            <a:ext cx="2042865" cy="198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260838"/>
            <a:ext cx="2543247" cy="226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58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" r="3508"/>
          <a:stretch/>
        </p:blipFill>
        <p:spPr bwMode="auto">
          <a:xfrm>
            <a:off x="0" y="-27385"/>
            <a:ext cx="9144000" cy="688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9000"/>
            </a:schemeClr>
          </a:solidFill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Uma breve história do R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56791"/>
            <a:ext cx="8229600" cy="1080121"/>
          </a:xfrm>
          <a:solidFill>
            <a:schemeClr val="tx1">
              <a:alpha val="33000"/>
            </a:schemeClr>
          </a:solidFill>
        </p:spPr>
        <p:txBody>
          <a:bodyPr>
            <a:noAutofit/>
          </a:bodyPr>
          <a:lstStyle/>
          <a:p>
            <a:pPr algn="just"/>
            <a:r>
              <a:rPr lang="pt-BR" sz="2800" dirty="0" smtClean="0">
                <a:solidFill>
                  <a:schemeClr val="bg1"/>
                </a:solidFill>
              </a:rPr>
              <a:t>Necessidade de contar (computar)</a:t>
            </a:r>
          </a:p>
          <a:p>
            <a:pPr algn="just"/>
            <a:r>
              <a:rPr lang="pt-BR" sz="2800" b="1" dirty="0" smtClean="0">
                <a:solidFill>
                  <a:srgbClr val="FFFF00"/>
                </a:solidFill>
              </a:rPr>
              <a:t>Matemática!</a:t>
            </a:r>
            <a:endParaRPr lang="pt-BR" sz="2800" b="1" dirty="0">
              <a:solidFill>
                <a:srgbClr val="FFFF0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3" y="3284984"/>
            <a:ext cx="3017529" cy="169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728835" y="4982344"/>
            <a:ext cx="1299549" cy="540060"/>
          </a:xfrm>
          <a:prstGeom prst="rect">
            <a:avLst/>
          </a:prstGeom>
          <a:solidFill>
            <a:schemeClr val="tx1">
              <a:alpha val="33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800" b="1" dirty="0" smtClean="0">
                <a:solidFill>
                  <a:schemeClr val="bg1"/>
                </a:solidFill>
              </a:rPr>
              <a:t>Pedras</a:t>
            </a:r>
            <a:endParaRPr lang="pt-BR" sz="2800" b="1" dirty="0">
              <a:solidFill>
                <a:srgbClr val="FFFF00"/>
              </a:solidFill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36147" y="5877272"/>
            <a:ext cx="1299549" cy="540060"/>
          </a:xfrm>
          <a:prstGeom prst="rect">
            <a:avLst/>
          </a:prstGeom>
          <a:solidFill>
            <a:schemeClr val="tx1">
              <a:alpha val="33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800" b="1" dirty="0" smtClean="0">
                <a:solidFill>
                  <a:srgbClr val="FFFF00"/>
                </a:solidFill>
              </a:rPr>
              <a:t>Calculo</a:t>
            </a:r>
            <a:endParaRPr lang="pt-BR" sz="2800" b="1" dirty="0">
              <a:solidFill>
                <a:srgbClr val="FFFF00"/>
              </a:solidFill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35696" y="5877272"/>
            <a:ext cx="1800200" cy="540060"/>
          </a:xfrm>
          <a:prstGeom prst="rect">
            <a:avLst/>
          </a:prstGeom>
          <a:solidFill>
            <a:schemeClr val="tx1">
              <a:alpha val="33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800" b="1" dirty="0" smtClean="0">
                <a:solidFill>
                  <a:schemeClr val="bg1"/>
                </a:solidFill>
              </a:rPr>
              <a:t>“</a:t>
            </a:r>
            <a:r>
              <a:rPr lang="pt-BR" sz="2800" b="1" dirty="0" err="1" smtClean="0">
                <a:solidFill>
                  <a:schemeClr val="bg1"/>
                </a:solidFill>
              </a:rPr>
              <a:t>Calculus</a:t>
            </a:r>
            <a:r>
              <a:rPr lang="pt-BR" sz="2800" b="1" dirty="0" smtClean="0">
                <a:solidFill>
                  <a:schemeClr val="bg1"/>
                </a:solidFill>
              </a:rPr>
              <a:t>”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635896" y="5877272"/>
            <a:ext cx="1800200" cy="540060"/>
          </a:xfrm>
          <a:prstGeom prst="rect">
            <a:avLst/>
          </a:prstGeom>
          <a:solidFill>
            <a:schemeClr val="tx1">
              <a:alpha val="33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800" b="1" dirty="0" smtClean="0">
                <a:solidFill>
                  <a:schemeClr val="bg1"/>
                </a:solidFill>
              </a:rPr>
              <a:t>= </a:t>
            </a:r>
            <a:r>
              <a:rPr lang="pt-BR" sz="2800" b="1" dirty="0" smtClean="0">
                <a:solidFill>
                  <a:srgbClr val="FF0000"/>
                </a:solidFill>
              </a:rPr>
              <a:t>Pedra</a:t>
            </a:r>
            <a:endParaRPr lang="pt-B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02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Uma breve história do R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1450504" cy="604664"/>
          </a:xfrm>
        </p:spPr>
        <p:txBody>
          <a:bodyPr>
            <a:noAutofit/>
          </a:bodyPr>
          <a:lstStyle/>
          <a:p>
            <a:pPr algn="just"/>
            <a:r>
              <a:rPr lang="pt-BR" sz="2800" b="1" dirty="0" err="1" smtClean="0"/>
              <a:t>Abaco</a:t>
            </a:r>
            <a:endParaRPr lang="pt-BR" sz="2800" b="1" dirty="0"/>
          </a:p>
        </p:txBody>
      </p:sp>
      <p:pic>
        <p:nvPicPr>
          <p:cNvPr id="6146" name="Picture 2" descr="Imagem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2" b="25496"/>
          <a:stretch/>
        </p:blipFill>
        <p:spPr bwMode="auto">
          <a:xfrm>
            <a:off x="539552" y="2132856"/>
            <a:ext cx="4536504" cy="207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28800"/>
            <a:ext cx="3985896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229214"/>
            <a:ext cx="3672408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0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473" y="1849220"/>
            <a:ext cx="3446023" cy="265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Uma breve história do R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12300"/>
            <a:ext cx="7211144" cy="964572"/>
          </a:xfrm>
        </p:spPr>
        <p:txBody>
          <a:bodyPr>
            <a:noAutofit/>
          </a:bodyPr>
          <a:lstStyle/>
          <a:p>
            <a:pPr algn="just"/>
            <a:r>
              <a:rPr lang="pt-BR" sz="2800" dirty="0" smtClean="0"/>
              <a:t>Maquinas analógicas de calcular</a:t>
            </a:r>
          </a:p>
          <a:p>
            <a:pPr algn="just"/>
            <a:r>
              <a:rPr lang="pt-BR" sz="2800" dirty="0" smtClean="0"/>
              <a:t>Maquina de Pascal 1642-1644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525" y="5305867"/>
            <a:ext cx="1800199" cy="1350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51932"/>
            <a:ext cx="4752528" cy="28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5" y="4431302"/>
            <a:ext cx="1656184" cy="2208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300" y="5305868"/>
            <a:ext cx="1778240" cy="133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5867"/>
            <a:ext cx="2160240" cy="135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32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9" t="3461" r="14813" b="7822"/>
          <a:stretch/>
        </p:blipFill>
        <p:spPr bwMode="auto">
          <a:xfrm>
            <a:off x="5805767" y="1205345"/>
            <a:ext cx="3308920" cy="2621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Uma breve história do R</a:t>
            </a:r>
            <a:endParaRPr lang="pt-BR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523875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8" y="4149080"/>
            <a:ext cx="2979941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" r="1816"/>
          <a:stretch/>
        </p:blipFill>
        <p:spPr bwMode="auto">
          <a:xfrm>
            <a:off x="3635896" y="4149080"/>
            <a:ext cx="369179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7" r="21111"/>
          <a:stretch/>
        </p:blipFill>
        <p:spPr bwMode="auto">
          <a:xfrm>
            <a:off x="7460227" y="4427004"/>
            <a:ext cx="142701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0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266</Words>
  <Application>Microsoft Office PowerPoint</Application>
  <PresentationFormat>Apresentação na tela (4:3)</PresentationFormat>
  <Paragraphs>67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28" baseType="lpstr">
      <vt:lpstr>Tema do Office</vt:lpstr>
      <vt:lpstr>Introdução ao Ambiente Estatístico R</vt:lpstr>
      <vt:lpstr>Professores</vt:lpstr>
      <vt:lpstr>O que é o R?</vt:lpstr>
      <vt:lpstr>O que é o R?</vt:lpstr>
      <vt:lpstr>O que é o R?</vt:lpstr>
      <vt:lpstr>Uma breve história do R</vt:lpstr>
      <vt:lpstr>Uma breve história do R</vt:lpstr>
      <vt:lpstr>Uma breve história do R</vt:lpstr>
      <vt:lpstr>Uma breve história do R</vt:lpstr>
      <vt:lpstr>Uma breve história do R</vt:lpstr>
      <vt:lpstr>Uma breve história do R</vt:lpstr>
      <vt:lpstr>Uma breve história do R</vt:lpstr>
      <vt:lpstr>Uma breve história do R</vt:lpstr>
      <vt:lpstr>Uma breve história do R</vt:lpstr>
      <vt:lpstr>Uma breve história do R</vt:lpstr>
      <vt:lpstr>Uma breve história do R</vt:lpstr>
      <vt:lpstr>Apresentação do PowerPoint</vt:lpstr>
      <vt:lpstr>Elementos do R</vt:lpstr>
      <vt:lpstr>Função</vt:lpstr>
      <vt:lpstr>Script segundo o Google</vt:lpstr>
      <vt:lpstr>Script do Bolo de Cenoura</vt:lpstr>
      <vt:lpstr>Script do Bolo de Cenoura</vt:lpstr>
      <vt:lpstr>Pacotes</vt:lpstr>
      <vt:lpstr>Help</vt:lpstr>
      <vt:lpstr>Data frames</vt:lpstr>
      <vt:lpstr>Data frames</vt:lpstr>
      <vt:lpstr>Primeiros passos no R...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Ambiente Estatístico R</dc:title>
  <dc:creator>Eduardo Queiroz Marques</dc:creator>
  <cp:lastModifiedBy>Eduardo Queiroz Marques</cp:lastModifiedBy>
  <cp:revision>59</cp:revision>
  <dcterms:created xsi:type="dcterms:W3CDTF">2019-04-22T17:19:48Z</dcterms:created>
  <dcterms:modified xsi:type="dcterms:W3CDTF">2019-05-28T13:49:10Z</dcterms:modified>
</cp:coreProperties>
</file>